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5" r:id="rId2"/>
    <p:sldId id="258" r:id="rId3"/>
    <p:sldId id="257" r:id="rId4"/>
    <p:sldId id="256" r:id="rId5"/>
    <p:sldId id="259" r:id="rId6"/>
    <p:sldId id="260" r:id="rId7"/>
    <p:sldId id="262" r:id="rId8"/>
    <p:sldId id="261" r:id="rId9"/>
    <p:sldId id="263" r:id="rId10"/>
    <p:sldId id="264" r:id="rId11"/>
    <p:sldId id="267" r:id="rId12"/>
    <p:sldId id="266" r:id="rId13"/>
    <p:sldId id="270" r:id="rId14"/>
    <p:sldId id="268"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91"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10/31/2024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10/31/2024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10/31/2024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4C4A7-B577-6E15-6FB1-F5522CB99996}"/>
              </a:ext>
            </a:extLst>
          </p:cNvPr>
          <p:cNvSpPr>
            <a:spLocks noGrp="1"/>
          </p:cNvSpPr>
          <p:nvPr>
            <p:ph type="ctrTitle"/>
          </p:nvPr>
        </p:nvSpPr>
        <p:spPr>
          <a:xfrm>
            <a:off x="2497137" y="2018421"/>
            <a:ext cx="7197726" cy="2421464"/>
          </a:xfrm>
        </p:spPr>
        <p:txBody>
          <a:bodyPr>
            <a:normAutofit/>
          </a:bodyPr>
          <a:lstStyle/>
          <a:p>
            <a:pPr algn="ctr"/>
            <a:r>
              <a:rPr lang="en-US" sz="5500" b="1" i="1" dirty="0">
                <a:solidFill>
                  <a:schemeClr val="bg1"/>
                </a:solidFill>
                <a:effectLst/>
                <a:latin typeface="__Inter_d65c78"/>
              </a:rPr>
              <a:t>Vulnerability Assessment Report</a:t>
            </a:r>
            <a:endParaRPr lang="en-US" sz="5500" b="1" i="1" dirty="0">
              <a:solidFill>
                <a:schemeClr val="bg1"/>
              </a:solidFill>
            </a:endParaRPr>
          </a:p>
        </p:txBody>
      </p:sp>
      <p:sp>
        <p:nvSpPr>
          <p:cNvPr id="3" name="Subtitle 2">
            <a:extLst>
              <a:ext uri="{FF2B5EF4-FFF2-40B4-BE49-F238E27FC236}">
                <a16:creationId xmlns:a16="http://schemas.microsoft.com/office/drawing/2014/main" id="{27376A73-4D88-3D56-47A0-E1D7BC454A66}"/>
              </a:ext>
            </a:extLst>
          </p:cNvPr>
          <p:cNvSpPr>
            <a:spLocks noGrp="1"/>
          </p:cNvSpPr>
          <p:nvPr>
            <p:ph type="subTitle" idx="1"/>
          </p:nvPr>
        </p:nvSpPr>
        <p:spPr>
          <a:xfrm>
            <a:off x="2497137" y="1823686"/>
            <a:ext cx="7197726" cy="1405467"/>
          </a:xfrm>
        </p:spPr>
        <p:txBody>
          <a:bodyPr>
            <a:normAutofit/>
          </a:bodyPr>
          <a:lstStyle/>
          <a:p>
            <a:pPr algn="ctr"/>
            <a:r>
              <a:rPr lang="en-US" sz="5000" b="1" u="sng" dirty="0"/>
              <a:t>Task 2</a:t>
            </a:r>
          </a:p>
        </p:txBody>
      </p:sp>
    </p:spTree>
    <p:extLst>
      <p:ext uri="{BB962C8B-B14F-4D97-AF65-F5344CB8AC3E}">
        <p14:creationId xmlns:p14="http://schemas.microsoft.com/office/powerpoint/2010/main" val="649926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4AF796F-6ABD-2B0B-EF0E-4452354F0D35}"/>
              </a:ext>
            </a:extLst>
          </p:cNvPr>
          <p:cNvPicPr>
            <a:picLocks noChangeAspect="1"/>
          </p:cNvPicPr>
          <p:nvPr/>
        </p:nvPicPr>
        <p:blipFill>
          <a:blip r:embed="rId2"/>
          <a:stretch>
            <a:fillRect/>
          </a:stretch>
        </p:blipFill>
        <p:spPr>
          <a:xfrm>
            <a:off x="0" y="342900"/>
            <a:ext cx="12192000" cy="6172200"/>
          </a:xfrm>
          <a:prstGeom prst="rect">
            <a:avLst/>
          </a:prstGeom>
        </p:spPr>
      </p:pic>
    </p:spTree>
    <p:extLst>
      <p:ext uri="{BB962C8B-B14F-4D97-AF65-F5344CB8AC3E}">
        <p14:creationId xmlns:p14="http://schemas.microsoft.com/office/powerpoint/2010/main" val="423174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CD13781-001B-6259-DB76-128D579440C0}"/>
              </a:ext>
            </a:extLst>
          </p:cNvPr>
          <p:cNvPicPr>
            <a:picLocks noChangeAspect="1"/>
          </p:cNvPicPr>
          <p:nvPr/>
        </p:nvPicPr>
        <p:blipFill>
          <a:blip r:embed="rId2"/>
          <a:stretch>
            <a:fillRect/>
          </a:stretch>
        </p:blipFill>
        <p:spPr>
          <a:xfrm>
            <a:off x="0" y="339725"/>
            <a:ext cx="12192000" cy="6178550"/>
          </a:xfrm>
          <a:prstGeom prst="rect">
            <a:avLst/>
          </a:prstGeom>
        </p:spPr>
      </p:pic>
    </p:spTree>
    <p:extLst>
      <p:ext uri="{BB962C8B-B14F-4D97-AF65-F5344CB8AC3E}">
        <p14:creationId xmlns:p14="http://schemas.microsoft.com/office/powerpoint/2010/main" val="3481598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1A8F066-3232-A9DA-F242-07321AB261A7}"/>
              </a:ext>
            </a:extLst>
          </p:cNvPr>
          <p:cNvPicPr>
            <a:picLocks noChangeAspect="1"/>
          </p:cNvPicPr>
          <p:nvPr/>
        </p:nvPicPr>
        <p:blipFill>
          <a:blip r:embed="rId2"/>
          <a:stretch>
            <a:fillRect/>
          </a:stretch>
        </p:blipFill>
        <p:spPr>
          <a:xfrm>
            <a:off x="0" y="352425"/>
            <a:ext cx="12192000" cy="6153150"/>
          </a:xfrm>
          <a:prstGeom prst="rect">
            <a:avLst/>
          </a:prstGeom>
        </p:spPr>
      </p:pic>
    </p:spTree>
    <p:extLst>
      <p:ext uri="{BB962C8B-B14F-4D97-AF65-F5344CB8AC3E}">
        <p14:creationId xmlns:p14="http://schemas.microsoft.com/office/powerpoint/2010/main" val="4242990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742241-97AA-20EE-BA16-2D92B6CFF55C}"/>
              </a:ext>
            </a:extLst>
          </p:cNvPr>
          <p:cNvSpPr txBox="1"/>
          <p:nvPr/>
        </p:nvSpPr>
        <p:spPr>
          <a:xfrm>
            <a:off x="0" y="0"/>
            <a:ext cx="12192000" cy="6370975"/>
          </a:xfrm>
          <a:prstGeom prst="rect">
            <a:avLst/>
          </a:prstGeom>
          <a:noFill/>
        </p:spPr>
        <p:txBody>
          <a:bodyPr wrap="square" rtlCol="0">
            <a:spAutoFit/>
          </a:bodyPr>
          <a:lstStyle/>
          <a:p>
            <a:pPr algn="just"/>
            <a:r>
              <a:rPr lang="en-US" sz="3000" b="1" dirty="0">
                <a:solidFill>
                  <a:schemeClr val="bg1">
                    <a:lumMod val="95000"/>
                    <a:lumOff val="5000"/>
                  </a:schemeClr>
                </a:solidFill>
              </a:rPr>
              <a:t>Additional Vulnerabilities :</a:t>
            </a:r>
          </a:p>
          <a:p>
            <a:pPr algn="just"/>
            <a:endParaRPr lang="en-US" sz="2100" dirty="0">
              <a:solidFill>
                <a:schemeClr val="bg1">
                  <a:lumMod val="95000"/>
                  <a:lumOff val="5000"/>
                </a:schemeClr>
              </a:solidFill>
            </a:endParaRPr>
          </a:p>
          <a:p>
            <a:pPr algn="just"/>
            <a:r>
              <a:rPr lang="en-US" sz="2100" dirty="0">
                <a:solidFill>
                  <a:schemeClr val="bg1">
                    <a:lumMod val="95000"/>
                    <a:lumOff val="5000"/>
                  </a:schemeClr>
                </a:solidFill>
              </a:rPr>
              <a:t>Even If you are not a seasoned web security expert or penetration tester, it is possible to easily and automatically detect SQL Injection, Cross-site scripting (XSS) and other web application vulnerabilities in your websites and web applications with Netsparker. Since Netsparker automatically exploits detected web vulnerabilities using read only safe methods, there is no need for testers to verify if the reported vulnerabilities are false positives. </a:t>
            </a:r>
          </a:p>
          <a:p>
            <a:pPr algn="just"/>
            <a:endParaRPr lang="en-US" sz="2100" dirty="0">
              <a:solidFill>
                <a:schemeClr val="bg1">
                  <a:lumMod val="95000"/>
                  <a:lumOff val="5000"/>
                </a:schemeClr>
              </a:solidFill>
            </a:endParaRPr>
          </a:p>
          <a:p>
            <a:pPr algn="just"/>
            <a:r>
              <a:rPr lang="en-US" sz="2100" dirty="0">
                <a:solidFill>
                  <a:schemeClr val="bg1">
                    <a:lumMod val="95000"/>
                    <a:lumOff val="5000"/>
                  </a:schemeClr>
                </a:solidFill>
              </a:rPr>
              <a:t>An out of the box installation of Netsparker can scan any type of website and web application built in PHP, .NET, Perl, Java and other popular web development frameworks without the need for it to be extensively configured. Netsparker automates most of the tasks for you. For example it can automatically identify custom 404 error pages, URL rewrite rules, anti-CSRF tokens </a:t>
            </a:r>
            <a:r>
              <a:rPr lang="en-US" sz="2100" dirty="0" err="1">
                <a:solidFill>
                  <a:schemeClr val="bg1">
                    <a:lumMod val="95000"/>
                    <a:lumOff val="5000"/>
                  </a:schemeClr>
                </a:solidFill>
              </a:rPr>
              <a:t>etc</a:t>
            </a:r>
            <a:r>
              <a:rPr lang="en-US" sz="2100" dirty="0">
                <a:solidFill>
                  <a:schemeClr val="bg1">
                    <a:lumMod val="95000"/>
                    <a:lumOff val="5000"/>
                  </a:schemeClr>
                </a:solidFill>
              </a:rPr>
              <a:t>, therefore you do not need to spend time configuring the web security scanner. </a:t>
            </a:r>
          </a:p>
          <a:p>
            <a:pPr algn="just"/>
            <a:endParaRPr lang="en-US" sz="2100" dirty="0">
              <a:solidFill>
                <a:schemeClr val="bg1">
                  <a:lumMod val="95000"/>
                  <a:lumOff val="5000"/>
                </a:schemeClr>
              </a:solidFill>
            </a:endParaRPr>
          </a:p>
          <a:p>
            <a:pPr algn="just"/>
            <a:r>
              <a:rPr lang="en-US" sz="2100" dirty="0">
                <a:solidFill>
                  <a:schemeClr val="bg1">
                    <a:lumMod val="95000"/>
                    <a:lumOff val="5000"/>
                  </a:schemeClr>
                </a:solidFill>
              </a:rPr>
              <a:t>Even though Netsparker boasts a very easy to use interface, it presents developers and security auditors with all the needed technical details of the identified web application vulnerabilities. It also suggests practical solutions to help developers remediate  the vulnerabilities.</a:t>
            </a:r>
          </a:p>
          <a:p>
            <a:pPr algn="just"/>
            <a:r>
              <a:rPr lang="en-US" sz="2100" dirty="0">
                <a:solidFill>
                  <a:schemeClr val="bg1">
                    <a:lumMod val="95000"/>
                    <a:lumOff val="5000"/>
                  </a:schemeClr>
                </a:solidFill>
              </a:rPr>
              <a:t> </a:t>
            </a:r>
            <a:br>
              <a:rPr lang="en-US" sz="2100" dirty="0">
                <a:solidFill>
                  <a:schemeClr val="bg1">
                    <a:lumMod val="95000"/>
                    <a:lumOff val="5000"/>
                  </a:schemeClr>
                </a:solidFill>
              </a:rPr>
            </a:br>
            <a:endParaRPr lang="en-US" sz="2100" dirty="0">
              <a:solidFill>
                <a:schemeClr val="bg1">
                  <a:lumMod val="95000"/>
                  <a:lumOff val="5000"/>
                </a:schemeClr>
              </a:solidFill>
            </a:endParaRPr>
          </a:p>
        </p:txBody>
      </p:sp>
    </p:spTree>
    <p:extLst>
      <p:ext uri="{BB962C8B-B14F-4D97-AF65-F5344CB8AC3E}">
        <p14:creationId xmlns:p14="http://schemas.microsoft.com/office/powerpoint/2010/main" val="353832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5695BB-AB3D-8A8C-52C2-7A439AE1438F}"/>
              </a:ext>
            </a:extLst>
          </p:cNvPr>
          <p:cNvSpPr txBox="1"/>
          <p:nvPr/>
        </p:nvSpPr>
        <p:spPr>
          <a:xfrm>
            <a:off x="0" y="0"/>
            <a:ext cx="12192000" cy="2954655"/>
          </a:xfrm>
          <a:prstGeom prst="rect">
            <a:avLst/>
          </a:prstGeom>
          <a:noFill/>
        </p:spPr>
        <p:txBody>
          <a:bodyPr wrap="square" rtlCol="0">
            <a:spAutoFit/>
          </a:bodyPr>
          <a:lstStyle/>
          <a:p>
            <a:pPr algn="l"/>
            <a:r>
              <a:rPr lang="en-US" sz="3000" b="1" dirty="0">
                <a:solidFill>
                  <a:schemeClr val="bg1">
                    <a:lumMod val="95000"/>
                    <a:lumOff val="5000"/>
                  </a:schemeClr>
                </a:solidFill>
              </a:rPr>
              <a:t>Conclusion :</a:t>
            </a:r>
          </a:p>
          <a:p>
            <a:pPr algn="l"/>
            <a:endParaRPr lang="en-US" sz="3000" b="1" dirty="0">
              <a:solidFill>
                <a:schemeClr val="bg1">
                  <a:lumMod val="95000"/>
                  <a:lumOff val="5000"/>
                </a:schemeClr>
              </a:solidFill>
            </a:endParaRPr>
          </a:p>
          <a:p>
            <a:pPr algn="just"/>
            <a:r>
              <a:rPr lang="en-US" sz="2100" dirty="0">
                <a:solidFill>
                  <a:schemeClr val="bg1">
                    <a:lumMod val="95000"/>
                    <a:lumOff val="5000"/>
                  </a:schemeClr>
                </a:solidFill>
              </a:rPr>
              <a:t>Netsparker is not just an automated web application security scanner. It is a featureful web application security tool that can be used and integrated at every stage of the SDLC (software development lifecycle) of any web application. For example it has a scheduler to schedule repetitive automated web vulnerability scans, a reporter to generate professional technical and compliance reports, a command line interface to easily integrate with other tools and much more. Netsparker also supports several open source and free web security tools</a:t>
            </a:r>
          </a:p>
        </p:txBody>
      </p:sp>
    </p:spTree>
    <p:extLst>
      <p:ext uri="{BB962C8B-B14F-4D97-AF65-F5344CB8AC3E}">
        <p14:creationId xmlns:p14="http://schemas.microsoft.com/office/powerpoint/2010/main" val="2997603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257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7376A73-4D88-3D56-47A0-E1D7BC454A66}"/>
              </a:ext>
            </a:extLst>
          </p:cNvPr>
          <p:cNvSpPr>
            <a:spLocks noGrp="1"/>
          </p:cNvSpPr>
          <p:nvPr>
            <p:ph type="subTitle" idx="1"/>
          </p:nvPr>
        </p:nvSpPr>
        <p:spPr>
          <a:xfrm>
            <a:off x="0" y="0"/>
            <a:ext cx="12192000" cy="5523780"/>
          </a:xfrm>
        </p:spPr>
        <p:txBody>
          <a:bodyPr>
            <a:normAutofit/>
          </a:bodyPr>
          <a:lstStyle/>
          <a:p>
            <a:pPr algn="just"/>
            <a:r>
              <a:rPr lang="en-US" sz="3000" b="1" dirty="0">
                <a:solidFill>
                  <a:schemeClr val="bg1">
                    <a:lumMod val="95000"/>
                    <a:lumOff val="5000"/>
                  </a:schemeClr>
                </a:solidFill>
              </a:rPr>
              <a:t>Introduction :</a:t>
            </a:r>
          </a:p>
          <a:p>
            <a:pPr algn="just"/>
            <a:endParaRPr lang="en-US" sz="2100" dirty="0">
              <a:solidFill>
                <a:schemeClr val="bg1">
                  <a:lumMod val="95000"/>
                  <a:lumOff val="5000"/>
                </a:schemeClr>
              </a:solidFill>
            </a:endParaRPr>
          </a:p>
          <a:p>
            <a:pPr algn="just"/>
            <a:r>
              <a:rPr lang="en-US" sz="2100" dirty="0">
                <a:solidFill>
                  <a:schemeClr val="bg1">
                    <a:lumMod val="95000"/>
                    <a:lumOff val="5000"/>
                  </a:schemeClr>
                </a:solidFill>
              </a:rPr>
              <a:t>Local File Inclusion Exploitation (LFI) Feature in Netsparker</a:t>
            </a:r>
          </a:p>
          <a:p>
            <a:pPr algn="just"/>
            <a:r>
              <a:rPr lang="en-US" sz="2100" dirty="0">
                <a:solidFill>
                  <a:schemeClr val="bg1">
                    <a:lumMod val="95000"/>
                    <a:lumOff val="5000"/>
                  </a:schemeClr>
                </a:solidFill>
              </a:rPr>
              <a:t>In this Netsparker web security tutorial we will use a local file inclusion vulnerability which was discovered by Netsparker web application security scanner and exploit it using the Netsparker exploitation engine. As you can see Screenshot images it is very easy to use Netsparker and exploit reported web application vulnerabilities.</a:t>
            </a:r>
          </a:p>
          <a:p>
            <a:pPr algn="just"/>
            <a:endParaRPr lang="en-US" sz="2100" dirty="0">
              <a:solidFill>
                <a:schemeClr val="bg1">
                  <a:lumMod val="95000"/>
                  <a:lumOff val="5000"/>
                </a:schemeClr>
              </a:solidFill>
            </a:endParaRPr>
          </a:p>
          <a:p>
            <a:pPr algn="just"/>
            <a:r>
              <a:rPr lang="en-US" sz="2100" dirty="0">
                <a:solidFill>
                  <a:schemeClr val="bg1">
                    <a:lumMod val="95000"/>
                    <a:lumOff val="5000"/>
                  </a:schemeClr>
                </a:solidFill>
              </a:rPr>
              <a:t>Netsparker is a false positive free web application security scanner and is used by government agencies, financial institutions, software companies and many other world renowned companies such as Samsung, EA Sports, Skype, ING Bank and Ernst &amp; Young.</a:t>
            </a:r>
          </a:p>
        </p:txBody>
      </p:sp>
    </p:spTree>
    <p:extLst>
      <p:ext uri="{BB962C8B-B14F-4D97-AF65-F5344CB8AC3E}">
        <p14:creationId xmlns:p14="http://schemas.microsoft.com/office/powerpoint/2010/main" val="1588396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5B206FDA-6463-A787-B047-ABB153D876DA}"/>
              </a:ext>
            </a:extLst>
          </p:cNvPr>
          <p:cNvPicPr>
            <a:picLocks noChangeAspect="1"/>
          </p:cNvPicPr>
          <p:nvPr/>
        </p:nvPicPr>
        <p:blipFill>
          <a:blip r:embed="rId2"/>
          <a:stretch>
            <a:fillRect/>
          </a:stretch>
        </p:blipFill>
        <p:spPr>
          <a:xfrm>
            <a:off x="0" y="349250"/>
            <a:ext cx="12192000" cy="6159500"/>
          </a:xfrm>
          <a:prstGeom prst="rect">
            <a:avLst/>
          </a:prstGeom>
        </p:spPr>
      </p:pic>
    </p:spTree>
    <p:extLst>
      <p:ext uri="{BB962C8B-B14F-4D97-AF65-F5344CB8AC3E}">
        <p14:creationId xmlns:p14="http://schemas.microsoft.com/office/powerpoint/2010/main" val="1121174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91667B44-A592-EC09-AF97-285D3C64CACF}"/>
              </a:ext>
            </a:extLst>
          </p:cNvPr>
          <p:cNvPicPr>
            <a:picLocks noChangeAspect="1"/>
          </p:cNvPicPr>
          <p:nvPr/>
        </p:nvPicPr>
        <p:blipFill>
          <a:blip r:embed="rId2"/>
          <a:stretch>
            <a:fillRect/>
          </a:stretch>
        </p:blipFill>
        <p:spPr>
          <a:xfrm>
            <a:off x="0" y="342900"/>
            <a:ext cx="12192000" cy="6172200"/>
          </a:xfrm>
          <a:prstGeom prst="rect">
            <a:avLst/>
          </a:prstGeom>
        </p:spPr>
      </p:pic>
    </p:spTree>
    <p:extLst>
      <p:ext uri="{BB962C8B-B14F-4D97-AF65-F5344CB8AC3E}">
        <p14:creationId xmlns:p14="http://schemas.microsoft.com/office/powerpoint/2010/main" val="1877722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DFBD8D45-C64D-8869-3707-86ACA93A5863}"/>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0" y="187325"/>
            <a:ext cx="12192000" cy="6483350"/>
          </a:xfrm>
          <a:prstGeom prst="rect">
            <a:avLst/>
          </a:prstGeom>
        </p:spPr>
      </p:pic>
    </p:spTree>
    <p:extLst>
      <p:ext uri="{BB962C8B-B14F-4D97-AF65-F5344CB8AC3E}">
        <p14:creationId xmlns:p14="http://schemas.microsoft.com/office/powerpoint/2010/main" val="1026440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176080A-C8D4-BF2F-BFC1-92492CA9CEC6}"/>
              </a:ext>
            </a:extLst>
          </p:cNvPr>
          <p:cNvPicPr>
            <a:picLocks noChangeAspect="1"/>
          </p:cNvPicPr>
          <p:nvPr/>
        </p:nvPicPr>
        <p:blipFill>
          <a:blip r:embed="rId2"/>
          <a:stretch>
            <a:fillRect/>
          </a:stretch>
        </p:blipFill>
        <p:spPr>
          <a:xfrm>
            <a:off x="0" y="342900"/>
            <a:ext cx="12192000" cy="6172200"/>
          </a:xfrm>
          <a:prstGeom prst="rect">
            <a:avLst/>
          </a:prstGeom>
        </p:spPr>
      </p:pic>
    </p:spTree>
    <p:extLst>
      <p:ext uri="{BB962C8B-B14F-4D97-AF65-F5344CB8AC3E}">
        <p14:creationId xmlns:p14="http://schemas.microsoft.com/office/powerpoint/2010/main" val="3929975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C8F2C6C7-DDC2-BA75-4087-F372E9487B66}"/>
              </a:ext>
            </a:extLst>
          </p:cNvPr>
          <p:cNvPicPr>
            <a:picLocks noChangeAspect="1"/>
          </p:cNvPicPr>
          <p:nvPr/>
        </p:nvPicPr>
        <p:blipFill>
          <a:blip r:embed="rId2"/>
          <a:stretch>
            <a:fillRect/>
          </a:stretch>
        </p:blipFill>
        <p:spPr>
          <a:xfrm>
            <a:off x="0" y="339725"/>
            <a:ext cx="12192000" cy="6178550"/>
          </a:xfrm>
          <a:prstGeom prst="rect">
            <a:avLst/>
          </a:prstGeom>
        </p:spPr>
      </p:pic>
    </p:spTree>
    <p:extLst>
      <p:ext uri="{BB962C8B-B14F-4D97-AF65-F5344CB8AC3E}">
        <p14:creationId xmlns:p14="http://schemas.microsoft.com/office/powerpoint/2010/main" val="3652129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7376A73-4D88-3D56-47A0-E1D7BC454A66}"/>
              </a:ext>
            </a:extLst>
          </p:cNvPr>
          <p:cNvSpPr>
            <a:spLocks noGrp="1"/>
          </p:cNvSpPr>
          <p:nvPr>
            <p:ph type="subTitle" idx="1"/>
          </p:nvPr>
        </p:nvSpPr>
        <p:spPr>
          <a:xfrm>
            <a:off x="0" y="0"/>
            <a:ext cx="12192000" cy="5791199"/>
          </a:xfrm>
        </p:spPr>
        <p:txBody>
          <a:bodyPr>
            <a:normAutofit/>
          </a:bodyPr>
          <a:lstStyle/>
          <a:p>
            <a:pPr algn="just"/>
            <a:r>
              <a:rPr lang="en-US" sz="3000" b="1" dirty="0">
                <a:solidFill>
                  <a:schemeClr val="bg1">
                    <a:lumMod val="95000"/>
                    <a:lumOff val="5000"/>
                  </a:schemeClr>
                </a:solidFill>
              </a:rPr>
              <a:t>ReporT :</a:t>
            </a:r>
          </a:p>
          <a:p>
            <a:pPr algn="just"/>
            <a:r>
              <a:rPr lang="en-US" sz="3000" b="1" i="1" u="sng" dirty="0">
                <a:solidFill>
                  <a:schemeClr val="bg1">
                    <a:lumMod val="95000"/>
                    <a:lumOff val="5000"/>
                  </a:schemeClr>
                </a:solidFill>
              </a:rPr>
              <a:t>NO request has been carried out for the selected resource.</a:t>
            </a:r>
          </a:p>
          <a:p>
            <a:pPr algn="just"/>
            <a:endParaRPr lang="en-US" sz="2000" dirty="0">
              <a:solidFill>
                <a:schemeClr val="bg1"/>
              </a:solidFill>
            </a:endParaRPr>
          </a:p>
          <a:p>
            <a:pPr algn="just"/>
            <a:r>
              <a:rPr lang="en-US" sz="2100" dirty="0">
                <a:solidFill>
                  <a:schemeClr val="bg1"/>
                </a:solidFill>
              </a:rPr>
              <a:t>In this images you will see how easy it is to launch a vulnerability scan against a website or web application using the false positive free web application security scanner Netsparker. </a:t>
            </a:r>
          </a:p>
          <a:p>
            <a:pPr algn="just"/>
            <a:endParaRPr lang="en-US" sz="2100" dirty="0">
              <a:solidFill>
                <a:schemeClr val="bg1"/>
              </a:solidFill>
            </a:endParaRPr>
          </a:p>
          <a:p>
            <a:pPr algn="just"/>
            <a:r>
              <a:rPr lang="en-US" sz="2100" dirty="0">
                <a:solidFill>
                  <a:schemeClr val="bg1"/>
                </a:solidFill>
              </a:rPr>
              <a:t>Even If you are not a seasoned web security expert or penetration tester, it is possible to easily and automatically detect SQL Injection, Cross-site scripting (XSS) and other web application vulnerabilities in your websites and web applications with Netsparker. Since Netsparker automatically exploits detected web vulnerabilities using read only safe methods, there is no need for testers to verify if the reported vulnerabilities are false positives.</a:t>
            </a:r>
          </a:p>
        </p:txBody>
      </p:sp>
    </p:spTree>
    <p:extLst>
      <p:ext uri="{BB962C8B-B14F-4D97-AF65-F5344CB8AC3E}">
        <p14:creationId xmlns:p14="http://schemas.microsoft.com/office/powerpoint/2010/main" val="1643551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blue and white screen">
            <a:extLst>
              <a:ext uri="{FF2B5EF4-FFF2-40B4-BE49-F238E27FC236}">
                <a16:creationId xmlns:a16="http://schemas.microsoft.com/office/drawing/2014/main" id="{7732788F-68B5-B390-5631-3B6AF6C6BD59}"/>
              </a:ext>
            </a:extLst>
          </p:cNvPr>
          <p:cNvPicPr>
            <a:picLocks noChangeAspect="1"/>
          </p:cNvPicPr>
          <p:nvPr/>
        </p:nvPicPr>
        <p:blipFill>
          <a:blip r:embed="rId2"/>
          <a:stretch>
            <a:fillRect/>
          </a:stretch>
        </p:blipFill>
        <p:spPr>
          <a:xfrm>
            <a:off x="0" y="352425"/>
            <a:ext cx="12192000" cy="6153150"/>
          </a:xfrm>
          <a:prstGeom prst="rect">
            <a:avLst/>
          </a:prstGeom>
        </p:spPr>
      </p:pic>
    </p:spTree>
    <p:extLst>
      <p:ext uri="{BB962C8B-B14F-4D97-AF65-F5344CB8AC3E}">
        <p14:creationId xmlns:p14="http://schemas.microsoft.com/office/powerpoint/2010/main" val="11491316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TM03457452[[fn=Celestial]]</Template>
  <TotalTime>88</TotalTime>
  <Words>528</Words>
  <Application>Microsoft Office PowerPoint</Application>
  <PresentationFormat>Widescreen</PresentationFormat>
  <Paragraphs>25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__Inter_d65c78</vt:lpstr>
      <vt:lpstr>Arial</vt:lpstr>
      <vt:lpstr>Calibri</vt:lpstr>
      <vt:lpstr>Calibri Light</vt:lpstr>
      <vt:lpstr>Celestial</vt:lpstr>
      <vt:lpstr>Vulnerability Assessment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Syed Juned</dc:creator>
  <cp:lastModifiedBy>Syed Juned</cp:lastModifiedBy>
  <cp:revision>1</cp:revision>
  <dcterms:created xsi:type="dcterms:W3CDTF">2024-10-31T15:46:29Z</dcterms:created>
  <dcterms:modified xsi:type="dcterms:W3CDTF">2024-10-31T17:14:53Z</dcterms:modified>
</cp:coreProperties>
</file>